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9" d="100"/>
          <a:sy n="109" d="100"/>
        </p:scale>
        <p:origin x="6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B200871-9F42-C153-E0F7-6F353632153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05889B2D-6599-27F5-A883-1D0A7ACAB8F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768D395F-CA47-CD12-8384-C1FA185F3D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C50D4-75BC-4E46-95C9-945CA5386BE2}" type="datetimeFigureOut">
              <a:rPr lang="ru-RU" smtClean="0"/>
              <a:t>13.03.2023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8CA4849-69CE-0BB9-0018-5B218F43D9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8326D61-C219-012D-CEAF-A211535035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7EDC53-8658-41A2-AC65-94E5E134446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52740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5082F37-CF4F-FE34-BD8E-050255DDD3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0E9B0AFD-CC9D-25C0-639F-B87863037C1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9F1704B9-8166-9693-8753-16C9300997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C50D4-75BC-4E46-95C9-945CA5386BE2}" type="datetimeFigureOut">
              <a:rPr lang="ru-RU" smtClean="0"/>
              <a:t>13.03.2023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A368D9A4-16BF-2E66-C659-78F4337BCB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AA5C0D1-023F-1CF5-0300-50FDD29A93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7EDC53-8658-41A2-AC65-94E5E134446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0321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AB99B019-84A9-EEC7-278D-D460809DA92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F577C1D0-72E7-F64A-38DD-2D1C9466CCB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2B247AED-A57B-0993-3DE5-97E93ACFD7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C50D4-75BC-4E46-95C9-945CA5386BE2}" type="datetimeFigureOut">
              <a:rPr lang="ru-RU" smtClean="0"/>
              <a:t>13.03.2023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7CB8C23-451C-61EE-7102-B4FB98C697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8B6AB42B-890C-E479-9F54-F3F2D10A1F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7EDC53-8658-41A2-AC65-94E5E134446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22372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1A6EDED-218A-9938-28C5-36060F6DCD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8CC52CD-9355-2EBA-DA93-768E48333B8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B098CEA-C6F0-251C-ABF9-12C8ABB312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C50D4-75BC-4E46-95C9-945CA5386BE2}" type="datetimeFigureOut">
              <a:rPr lang="ru-RU" smtClean="0"/>
              <a:t>13.03.2023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B609012A-DF97-D0BB-8C9E-5D07D25238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EA6FD27-B7C9-5736-B024-826855CB39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7EDC53-8658-41A2-AC65-94E5E134446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18396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A242523-A53F-8384-F92D-E0F3870E39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EAEF930A-62EC-9674-1598-8FEB98A6803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CD3D867-ABE9-27FD-E624-585E4A4F3E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C50D4-75BC-4E46-95C9-945CA5386BE2}" type="datetimeFigureOut">
              <a:rPr lang="ru-RU" smtClean="0"/>
              <a:t>13.03.2023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96F1968-0D51-4B52-3319-0760161CEC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0D9937A-6F9B-DF3C-3B96-C599206EB1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7EDC53-8658-41A2-AC65-94E5E134446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56012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8D0282C-C5CF-E2E4-6CD9-730136B7B4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971A41F-404E-E5AA-5D06-F940C8FEA7E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AFBAC728-7259-6C2A-11ED-8BB8BD44477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56A64330-77AC-8FE1-04E1-7D5DA09425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C50D4-75BC-4E46-95C9-945CA5386BE2}" type="datetimeFigureOut">
              <a:rPr lang="ru-RU" smtClean="0"/>
              <a:t>13.03.2023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D5FBFF53-FDF1-61FF-CEC8-1C86DCD4E0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9563DE31-7907-D7F9-3447-E33636684E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7EDC53-8658-41A2-AC65-94E5E134446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13617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1B0A754-53C2-FE5F-63C2-7480903E98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A414F4FB-B60C-9A14-98D2-53B187CFC7C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938DAFB0-6706-2489-7711-AD249D5528A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4079E877-13B2-FF8E-F7DB-696ED368093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6214DEF9-D20A-5CD7-3246-926A38D101A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21BF6A4C-0135-72AF-DD42-2C4BF123FF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C50D4-75BC-4E46-95C9-945CA5386BE2}" type="datetimeFigureOut">
              <a:rPr lang="ru-RU" smtClean="0"/>
              <a:t>13.03.2023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7C996C4B-D121-316E-ACC1-A68DEF5944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5F1CAE04-C7BD-50B4-7B67-4DB38D18BB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7EDC53-8658-41A2-AC65-94E5E134446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91114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7A084CD-255C-DC47-F7E1-D2A81F428E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AE84A89A-99D1-B324-9A51-7FEB9308D4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C50D4-75BC-4E46-95C9-945CA5386BE2}" type="datetimeFigureOut">
              <a:rPr lang="ru-RU" smtClean="0"/>
              <a:t>13.03.2023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1874226B-A575-4887-BA4A-47C016E749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A9CA0353-49F7-6E8F-24A5-26DE8EDD5C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7EDC53-8658-41A2-AC65-94E5E134446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24541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2BB9F447-7E91-AEED-2559-14A279CC6F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C50D4-75BC-4E46-95C9-945CA5386BE2}" type="datetimeFigureOut">
              <a:rPr lang="ru-RU" smtClean="0"/>
              <a:t>13.03.2023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E7D7F4CE-11F7-B436-19A8-F42C2F42C9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7DA7E0CE-BA61-7651-C37C-C30B093CAC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7EDC53-8658-41A2-AC65-94E5E134446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12757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C93914E-8743-133C-34C1-D964542F1C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7A7044F-903D-9FC1-E095-8FEA9DAE0BE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E677B34C-602B-2CBA-2FBE-DDF42A19A83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9D697216-6550-4DCC-C421-52E4F2AE6B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C50D4-75BC-4E46-95C9-945CA5386BE2}" type="datetimeFigureOut">
              <a:rPr lang="ru-RU" smtClean="0"/>
              <a:t>13.03.2023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EB2A199A-2554-82BF-24A0-88F217B792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1C7F10DC-7D68-0371-53F3-30BA1F1E26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7EDC53-8658-41A2-AC65-94E5E134446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46026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928375C-74D7-FE24-CD31-4EC5637607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E3BA0811-A534-6805-5514-9D09B3EE64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49A2BCAB-E414-0B53-CAC1-A9D3F4AE54E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9E7A00BF-07D5-8791-D76A-E4A290FA28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C50D4-75BC-4E46-95C9-945CA5386BE2}" type="datetimeFigureOut">
              <a:rPr lang="ru-RU" smtClean="0"/>
              <a:t>13.03.2023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790CAF52-2A2B-0164-AE2E-D1F02CF779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1AFCE186-1BB6-4646-0E4E-DF751D7493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7EDC53-8658-41A2-AC65-94E5E134446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3714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DEDE8A9-30FE-9B34-F0D3-D691755FF1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ED8E945C-5D89-BFB5-96C3-8896049C0EA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643D0AF-2A29-0464-9ED4-6A868F4BB6D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AC50D4-75BC-4E46-95C9-945CA5386BE2}" type="datetimeFigureOut">
              <a:rPr lang="ru-RU" smtClean="0"/>
              <a:t>13.03.2023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A2B94F19-8AE1-AD1C-15DF-F27D74E5831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3196DE7-5E46-997F-2521-3F88C324D31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7EDC53-8658-41A2-AC65-94E5E134446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96300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0A0D393-E683-4C82-F430-61D80ED1147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35200"/>
            <a:ext cx="9144000" cy="2387600"/>
          </a:xfr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>
            <a:normAutofit fontScale="90000"/>
          </a:bodyPr>
          <a:lstStyle/>
          <a:p>
            <a:r>
              <a:rPr lang="ru-RU" dirty="0" smtClean="0"/>
              <a:t>Приёмы </a:t>
            </a:r>
            <a:r>
              <a:rPr lang="ru-RU" dirty="0"/>
              <a:t>стимуляций речевой активности у неговорящих детей</a:t>
            </a:r>
          </a:p>
        </p:txBody>
      </p:sp>
    </p:spTree>
    <p:extLst>
      <p:ext uri="{BB962C8B-B14F-4D97-AF65-F5344CB8AC3E}">
        <p14:creationId xmlns:p14="http://schemas.microsoft.com/office/powerpoint/2010/main" val="60691621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FA94D87-E0F6-09EF-0C09-4641DBB96B3A}"/>
              </a:ext>
            </a:extLst>
          </p:cNvPr>
          <p:cNvSpPr>
            <a:spLocks noGrp="1"/>
          </p:cNvSpPr>
          <p:nvPr>
            <p:ph type="title"/>
          </p:nvPr>
        </p:nvSpPr>
        <p:spPr/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ru-RU" dirty="0" smtClean="0"/>
              <a:t>Распространение</a:t>
            </a:r>
            <a:endParaRPr lang="ru-RU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0BC1812-3808-7919-C77D-ECD2CAEF809F}"/>
              </a:ext>
            </a:extLst>
          </p:cNvPr>
          <p:cNvSpPr txBox="1"/>
          <p:nvPr/>
        </p:nvSpPr>
        <p:spPr>
          <a:xfrm>
            <a:off x="5022167" y="2496402"/>
            <a:ext cx="5870330" cy="31700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450215" algn="just">
              <a:spcAft>
                <a:spcPts val="600"/>
              </a:spcAft>
            </a:pPr>
            <a:r>
              <a:rPr lang="ru-RU" sz="20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Продолжаем и дополняем всё сказанное ребёнком, но не принуждаем его к повторению – вполне достаточно того, что он нас слышит. Например: Ребёнок: «Цветок». Взрослый: «Цветок очень красивый», «Цветок нужно поливать водой». Отвечая ребёнку распространёнными предложениями, постепенно подводим его к тому, чтобы он заканчивал свою мысль, и, соответственно, готовим почву для овладения связной речью.</a:t>
            </a:r>
            <a:endParaRPr lang="ru-RU" sz="24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9218" name="Picture 2">
            <a:extLst>
              <a:ext uri="{FF2B5EF4-FFF2-40B4-BE49-F238E27FC236}">
                <a16:creationId xmlns:a16="http://schemas.microsoft.com/office/drawing/2014/main" id="{995B0A4F-5FD9-5AC4-B11C-5929901C631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508" y="2080162"/>
            <a:ext cx="4412713" cy="44127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7144532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E30F652-C824-770A-4CF6-9C8312D8A3B4}"/>
              </a:ext>
            </a:extLst>
          </p:cNvPr>
          <p:cNvSpPr>
            <a:spLocks noGrp="1"/>
          </p:cNvSpPr>
          <p:nvPr>
            <p:ph type="title"/>
          </p:nvPr>
        </p:nvSpPr>
        <p:spPr/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/>
              <a:t> </a:t>
            </a:r>
            <a:r>
              <a:rPr lang="ru-RU" dirty="0" smtClean="0"/>
              <a:t> Использование </a:t>
            </a:r>
            <a:r>
              <a:rPr lang="ru-RU" dirty="0"/>
              <a:t>малых форм фольклора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4F4AC9E-74B5-518E-6487-E448B5734270}"/>
              </a:ext>
            </a:extLst>
          </p:cNvPr>
          <p:cNvSpPr txBox="1"/>
          <p:nvPr/>
        </p:nvSpPr>
        <p:spPr>
          <a:xfrm>
            <a:off x="1161757" y="2248715"/>
            <a:ext cx="9868486" cy="34778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450215" algn="just">
              <a:spcAft>
                <a:spcPts val="600"/>
              </a:spcAft>
            </a:pPr>
            <a:r>
              <a:rPr lang="ru-RU" sz="20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Используем народные игры, игровые песни, потешки, стихи, всё это в совместной деятельности с детьми доставляет им огромную радость. Сопровождение действий ребёнка словами способствует непроизвольному обучению его умению вслушиваться в звуки речи, улавливать её ритм, отдельные звукосочетания и постепенно проникать в их смысл. Например: “Петушок – петушок…”, “Ладушки – ладушки…”, “Идёт коза рогатая…”, “Пошёл котик на торжок”, “Чики – чики - </a:t>
            </a:r>
            <a:r>
              <a:rPr lang="ru-RU" sz="2000" dirty="0" err="1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чикалочки</a:t>
            </a:r>
            <a:r>
              <a:rPr lang="ru-RU" sz="20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”. Немаловажное значение фольклорных произведений состоит в том, что они удовлетворяют потребность ребёнка в эмоциональном и тактильном (прикосновения, поглаживания) контакте с взрослыми. Большинство детей по своей природе — </a:t>
            </a:r>
            <a:r>
              <a:rPr lang="ru-RU" sz="2000" dirty="0" err="1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кинестетики</a:t>
            </a:r>
            <a:r>
              <a:rPr lang="ru-RU" sz="20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: они любят, когда их гладят, прижимают к себе, держат за руки. Устное народное творчество как раз и способствует насыщению потребности в ласке, в физическом контакте.</a:t>
            </a:r>
            <a:endParaRPr lang="ru-RU" sz="24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3652505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04DBD77-48F3-C34F-1C12-CEA45639A708}"/>
              </a:ext>
            </a:extLst>
          </p:cNvPr>
          <p:cNvSpPr>
            <a:spLocks noGrp="1"/>
          </p:cNvSpPr>
          <p:nvPr>
            <p:ph type="title"/>
          </p:nvPr>
        </p:nvSpPr>
        <p:spPr/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ru-RU" dirty="0" smtClean="0"/>
              <a:t>Звукоподражание</a:t>
            </a:r>
            <a:endParaRPr lang="ru-RU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811A8D2-C130-571D-FB1C-37A6A2E676B6}"/>
              </a:ext>
            </a:extLst>
          </p:cNvPr>
          <p:cNvSpPr txBox="1"/>
          <p:nvPr/>
        </p:nvSpPr>
        <p:spPr>
          <a:xfrm>
            <a:off x="1105486" y="3134808"/>
            <a:ext cx="6098344" cy="16312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450215" algn="just">
              <a:spcAft>
                <a:spcPts val="600"/>
              </a:spcAft>
            </a:pPr>
            <a:r>
              <a:rPr lang="ru-RU" sz="20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Используем картинки на звукоподражание, например, поезд едет – </a:t>
            </a:r>
            <a:r>
              <a:rPr lang="ru-RU" sz="2000" dirty="0" err="1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чух</a:t>
            </a:r>
            <a:r>
              <a:rPr lang="ru-RU" sz="20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– </a:t>
            </a:r>
            <a:r>
              <a:rPr lang="ru-RU" sz="2000" dirty="0" err="1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чух</a:t>
            </a:r>
            <a:r>
              <a:rPr lang="ru-RU" sz="20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– </a:t>
            </a:r>
            <a:r>
              <a:rPr lang="ru-RU" sz="2000" dirty="0" err="1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чух</a:t>
            </a:r>
            <a:r>
              <a:rPr lang="ru-RU" sz="20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; петушок поёт - ку - ка – ре - ку; часы идут – тик – так, используем дидактические кубики на звукоподражание, карточки – </a:t>
            </a:r>
            <a:r>
              <a:rPr lang="ru-RU" sz="2000" dirty="0" err="1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бормоталки</a:t>
            </a:r>
            <a:r>
              <a:rPr lang="ru-RU" sz="20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и т. д.</a:t>
            </a:r>
            <a:endParaRPr lang="ru-RU" sz="24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0242" name="Picture 2">
            <a:extLst>
              <a:ext uri="{FF2B5EF4-FFF2-40B4-BE49-F238E27FC236}">
                <a16:creationId xmlns:a16="http://schemas.microsoft.com/office/drawing/2014/main" id="{89EB2027-3E72-4398-D4BF-2B627A38988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26619" y="2053134"/>
            <a:ext cx="2963301" cy="41999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5427351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D9EB897-1C45-2A99-7EAB-85E542724F18}"/>
              </a:ext>
            </a:extLst>
          </p:cNvPr>
          <p:cNvSpPr>
            <a:spLocks noGrp="1"/>
          </p:cNvSpPr>
          <p:nvPr>
            <p:ph type="title"/>
          </p:nvPr>
        </p:nvSpPr>
        <p:spPr/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ru-RU" dirty="0" smtClean="0"/>
              <a:t>Выбор</a:t>
            </a:r>
            <a:endParaRPr lang="ru-RU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1D2ACAE-AF29-9AA3-C334-4AA03F5E22DA}"/>
              </a:ext>
            </a:extLst>
          </p:cNvPr>
          <p:cNvSpPr txBox="1"/>
          <p:nvPr/>
        </p:nvSpPr>
        <p:spPr>
          <a:xfrm>
            <a:off x="1049215" y="2538607"/>
            <a:ext cx="5149947" cy="34778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450215" algn="just">
              <a:spcAft>
                <a:spcPts val="600"/>
              </a:spcAft>
            </a:pPr>
            <a:r>
              <a:rPr lang="ru-RU" sz="20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Это ещё один приём – предоставляем возможность выбора ребёнку. Осуществление возможности выбора порождает у него ощущение собственной значимости и само ценности. Например: «Тебе большой или маленький мяч?», «Ты хочешь играть с конструктором или машиной?». В ходе ответа ребёнок должен использовать речь. Потребность ребёнка удовлетворяется только после речевых реакций.</a:t>
            </a:r>
            <a:endParaRPr lang="ru-RU" sz="24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1268" name="Picture 4">
            <a:extLst>
              <a:ext uri="{FF2B5EF4-FFF2-40B4-BE49-F238E27FC236}">
                <a16:creationId xmlns:a16="http://schemas.microsoft.com/office/drawing/2014/main" id="{EC86FCAB-035B-FE13-7A72-396F2D8DC50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9103" y="2716991"/>
            <a:ext cx="5037406" cy="35527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9930753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1D12C9F-E825-1BD2-809E-8D87D43AE967}"/>
              </a:ext>
            </a:extLst>
          </p:cNvPr>
          <p:cNvSpPr>
            <a:spLocks noGrp="1"/>
          </p:cNvSpPr>
          <p:nvPr>
            <p:ph type="title"/>
          </p:nvPr>
        </p:nvSpPr>
        <p:spPr/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ru-RU" dirty="0" smtClean="0"/>
              <a:t>Чтение</a:t>
            </a:r>
            <a:endParaRPr lang="ru-RU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6433BAF-C1B6-89AF-8E49-7615C66A558E}"/>
              </a:ext>
            </a:extLst>
          </p:cNvPr>
          <p:cNvSpPr txBox="1"/>
          <p:nvPr/>
        </p:nvSpPr>
        <p:spPr>
          <a:xfrm>
            <a:off x="5997525" y="2588456"/>
            <a:ext cx="5257800" cy="28623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450215" algn="just">
              <a:spcAft>
                <a:spcPts val="600"/>
              </a:spcAft>
            </a:pPr>
            <a:r>
              <a:rPr lang="ru-RU" sz="20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Маленькие дети обожают рассматривать яркие картинки. Не упускайте такую возможность для занятий по развитию речи. Показывайте и рассказывайте как можно чаще. Читайте ребенку каждый день — сказки, детские стихи и потешки. Новые слова и постоянно слышимая речь разовьют у малыша словарный запас и научат правильно говорить.</a:t>
            </a:r>
            <a:endParaRPr lang="ru-RU" sz="24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8196" name="Picture 4">
            <a:extLst>
              <a:ext uri="{FF2B5EF4-FFF2-40B4-BE49-F238E27FC236}">
                <a16:creationId xmlns:a16="http://schemas.microsoft.com/office/drawing/2014/main" id="{C3F5A22B-0A95-7D10-4AD9-4987E326D26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095" t="1318" r="15925" b="-1318"/>
          <a:stretch/>
        </p:blipFill>
        <p:spPr bwMode="auto">
          <a:xfrm>
            <a:off x="300110" y="1899773"/>
            <a:ext cx="5795890" cy="45931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1232047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1A2E506-0FF4-4774-6034-505B1EC07851}"/>
              </a:ext>
            </a:extLst>
          </p:cNvPr>
          <p:cNvSpPr>
            <a:spLocks noGrp="1"/>
          </p:cNvSpPr>
          <p:nvPr>
            <p:ph type="title"/>
          </p:nvPr>
        </p:nvSpPr>
        <p:spPr/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ru-RU" dirty="0" smtClean="0"/>
              <a:t>Пение</a:t>
            </a:r>
            <a:endParaRPr lang="ru-RU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A48488F-4D26-EBA5-FE27-106F84CBF733}"/>
              </a:ext>
            </a:extLst>
          </p:cNvPr>
          <p:cNvSpPr txBox="1"/>
          <p:nvPr/>
        </p:nvSpPr>
        <p:spPr>
          <a:xfrm>
            <a:off x="1021371" y="5169436"/>
            <a:ext cx="10149255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450215" algn="just">
              <a:spcAft>
                <a:spcPts val="600"/>
              </a:spcAft>
            </a:pPr>
            <a:r>
              <a:rPr lang="ru-RU" sz="20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Почитали, а теперь можно и спеть. Пойте с ребенком, разучивайте вместе новые детские песенки. Этот тот случай, когда компьютер делает доброе дело. Скачайте известные вашему малышу песни и пусть он поет, сколько захочет! Хорошее настроение и плавность фраз стимулируют работу речевого аппарата.</a:t>
            </a:r>
            <a:endParaRPr lang="ru-RU" sz="24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2290" name="Picture 2">
            <a:extLst>
              <a:ext uri="{FF2B5EF4-FFF2-40B4-BE49-F238E27FC236}">
                <a16:creationId xmlns:a16="http://schemas.microsoft.com/office/drawing/2014/main" id="{14FEF91C-9488-9843-B156-8D9AE09BEFB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13722" y="1905158"/>
            <a:ext cx="5564555" cy="31300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1727877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6F4B746-4770-2E8D-E0D7-B2DCDB09BF85}"/>
              </a:ext>
            </a:extLst>
          </p:cNvPr>
          <p:cNvSpPr>
            <a:spLocks noGrp="1"/>
          </p:cNvSpPr>
          <p:nvPr>
            <p:ph type="title"/>
          </p:nvPr>
        </p:nvSpPr>
        <p:spPr/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ru-RU" dirty="0" smtClean="0"/>
              <a:t>Песочная терапия</a:t>
            </a:r>
            <a:endParaRPr lang="ru-RU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C11DB99-4386-7A45-6055-5F985005488E}"/>
              </a:ext>
            </a:extLst>
          </p:cNvPr>
          <p:cNvSpPr txBox="1"/>
          <p:nvPr/>
        </p:nvSpPr>
        <p:spPr>
          <a:xfrm>
            <a:off x="954088" y="2134999"/>
            <a:ext cx="5190977" cy="40934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450215" algn="just">
              <a:spcAft>
                <a:spcPts val="600"/>
              </a:spcAft>
            </a:pPr>
            <a:r>
              <a:rPr lang="ru-RU" sz="2000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Песочная терапия </a:t>
            </a:r>
            <a:r>
              <a:rPr lang="ru-RU" sz="20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- это игра с песком как способ развития ребёнка. Игры с песком помогают детям раскрепоститься, почувствовать себя защищёнными, развивают мелкую моторику рук, снимают мышечную напряжённость. Применение данного метода целесообразно в работе с детьми младшего дошкольного возраста, так как игры с песком создают весьма благоприятные условия для формирования целенаправленного связного речевого высказывания и оздоровления организма в целом.</a:t>
            </a:r>
            <a:endParaRPr lang="ru-RU" sz="24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3314" name="Picture 2">
            <a:extLst>
              <a:ext uri="{FF2B5EF4-FFF2-40B4-BE49-F238E27FC236}">
                <a16:creationId xmlns:a16="http://schemas.microsoft.com/office/drawing/2014/main" id="{FE51DAC3-A5F9-D405-F41C-D566C490B65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37436" y="2617042"/>
            <a:ext cx="4292159" cy="28623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055639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2A2B1EE8-5643-69E2-8940-924EA631E5CF}"/>
              </a:ext>
            </a:extLst>
          </p:cNvPr>
          <p:cNvSpPr txBox="1"/>
          <p:nvPr/>
        </p:nvSpPr>
        <p:spPr>
          <a:xfrm>
            <a:off x="1090246" y="2866292"/>
            <a:ext cx="5978769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450215" algn="just">
              <a:spcAft>
                <a:spcPts val="600"/>
              </a:spcAft>
            </a:pPr>
            <a:r>
              <a:rPr lang="ru-RU" sz="24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Убедите ребенка, что вам интересно все, что он рассказывает. Удивляйтесь, задавайте вопросы, хвалите и восхищайтесь! Будьте благодарным слушателем, и он с радостью будет стараться рассказать вам обо всех событиях дня. Стимулируйте рассказывать обо всем, но не заставляйте, чтобы не вызвать негативизма.</a:t>
            </a:r>
          </a:p>
        </p:txBody>
      </p:sp>
      <p:pic>
        <p:nvPicPr>
          <p:cNvPr id="7170" name="Picture 2">
            <a:extLst>
              <a:ext uri="{FF2B5EF4-FFF2-40B4-BE49-F238E27FC236}">
                <a16:creationId xmlns:a16="http://schemas.microsoft.com/office/drawing/2014/main" id="{873815D4-B75F-AB0D-414C-AFFF2DE772B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08985" y="2391507"/>
            <a:ext cx="3706837" cy="37068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>
            <a:extLst>
              <a:ext uri="{FF2B5EF4-FFF2-40B4-BE49-F238E27FC236}">
                <a16:creationId xmlns:a16="http://schemas.microsoft.com/office/drawing/2014/main" id="{53D5061A-8FF1-BCEE-D89C-8F9ACF18CAF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03080" y="2152358"/>
            <a:ext cx="1394636" cy="9622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557697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76667D1-927F-F86F-5EC0-F7EC52C2E8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01991"/>
            <a:ext cx="10515600" cy="1240155"/>
          </a:xfrm>
        </p:spPr>
        <p:txBody>
          <a:bodyPr/>
          <a:lstStyle/>
          <a:p>
            <a:pPr algn="ctr"/>
            <a:r>
              <a:rPr lang="ru-RU" dirty="0"/>
              <a:t>Рассматриваемые вопросы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7CA760B3-E2A3-2CA5-E8AB-B3B5052FF31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383779" y="3020383"/>
            <a:ext cx="6687071" cy="3133090"/>
          </a:xfrm>
        </p:spPr>
        <p:txBody>
          <a:bodyPr>
            <a:normAutofit/>
          </a:bodyPr>
          <a:lstStyle/>
          <a:p>
            <a:pPr marL="457200" indent="-457200">
              <a:spcAft>
                <a:spcPts val="800"/>
              </a:spcAft>
              <a:buFont typeface="Wingdings" panose="05000000000000000000" pitchFamily="2" charset="2"/>
              <a:buChar char="q"/>
            </a:pPr>
            <a:r>
              <a:rPr lang="ru-RU" sz="2800" dirty="0">
                <a:solidFill>
                  <a:srgbClr val="0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о</a:t>
            </a:r>
            <a:r>
              <a:rPr lang="ru-RU" sz="2800" dirty="0" smtClean="0">
                <a:solidFill>
                  <a:srgbClr val="0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пределение понятия «речевая активность»</a:t>
            </a:r>
            <a:r>
              <a:rPr lang="ru-RU" sz="2800" dirty="0" smtClean="0">
                <a:solidFill>
                  <a:srgbClr val="00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ru-RU" sz="28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indent="-457200" algn="just">
              <a:spcAft>
                <a:spcPts val="800"/>
              </a:spcAft>
              <a:buFont typeface="Wingdings" panose="05000000000000000000" pitchFamily="2" charset="2"/>
              <a:buChar char="q"/>
            </a:pPr>
            <a:r>
              <a:rPr lang="ru-RU" sz="2800" dirty="0">
                <a:solidFill>
                  <a:srgbClr val="00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речевые нормы для детей </a:t>
            </a:r>
            <a:endParaRPr lang="ru-RU" sz="28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indent="-457200" algn="just">
              <a:spcAft>
                <a:spcPts val="800"/>
              </a:spcAft>
              <a:buFont typeface="Wingdings" panose="05000000000000000000" pitchFamily="2" charset="2"/>
              <a:buChar char="q"/>
            </a:pPr>
            <a:r>
              <a:rPr lang="ru-RU" sz="2800" dirty="0">
                <a:solidFill>
                  <a:srgbClr val="000000"/>
                </a:solidFill>
                <a:effectLst/>
                <a:ea typeface="Calibri" panose="020F0502020204030204" pitchFamily="34" charset="0"/>
              </a:rPr>
              <a:t>приемы стимуляций</a:t>
            </a:r>
            <a:endParaRPr lang="ru-RU" sz="3600" dirty="0"/>
          </a:p>
        </p:txBody>
      </p:sp>
      <p:pic>
        <p:nvPicPr>
          <p:cNvPr id="1028" name="Picture 4">
            <a:extLst>
              <a:ext uri="{FF2B5EF4-FFF2-40B4-BE49-F238E27FC236}">
                <a16:creationId xmlns:a16="http://schemas.microsoft.com/office/drawing/2014/main" id="{18F7F6B0-FB48-AB7F-E2B9-63C3081F933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67930" y="2259650"/>
            <a:ext cx="3468891" cy="36982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8365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ECE5696A-2D9E-B09B-315A-D5FCBA892862}"/>
              </a:ext>
            </a:extLst>
          </p:cNvPr>
          <p:cNvSpPr txBox="1"/>
          <p:nvPr/>
        </p:nvSpPr>
        <p:spPr>
          <a:xfrm>
            <a:off x="1165860" y="2090172"/>
            <a:ext cx="9860280" cy="2677656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indent="450215" algn="just">
              <a:spcAft>
                <a:spcPts val="800"/>
              </a:spcAft>
            </a:pPr>
            <a:r>
              <a:rPr lang="ru-RU" sz="2800" dirty="0">
                <a:solidFill>
                  <a:srgbClr val="0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Р</a:t>
            </a:r>
            <a:r>
              <a:rPr lang="ru-RU" sz="2800" dirty="0">
                <a:solidFill>
                  <a:srgbClr val="00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ечевая активность – это устойчивое свойство личности ребенка, которое проявляется в способности воспринимать и понимать речь окружающих людей. Также речевая активность выступает в качестве самостоятельного, инициативного и разнообразного использования речи в общении, а также стремление овладеть языком.</a:t>
            </a:r>
            <a:endParaRPr lang="ru-RU" sz="32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341872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38C788B6-0E0F-BB3C-E32A-989EEAECA922}"/>
              </a:ext>
            </a:extLst>
          </p:cNvPr>
          <p:cNvSpPr txBox="1"/>
          <p:nvPr/>
        </p:nvSpPr>
        <p:spPr>
          <a:xfrm>
            <a:off x="1154869" y="688369"/>
            <a:ext cx="9882261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spcAft>
                <a:spcPts val="800"/>
              </a:spcAft>
            </a:pPr>
            <a:r>
              <a:rPr lang="ru-RU" sz="2400" dirty="0">
                <a:solidFill>
                  <a:srgbClr val="00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Существуют определенные временные/возрастные рамки, которые определяют норму развития речи детей дошкольного возраста. </a:t>
            </a:r>
            <a:endParaRPr lang="ru-RU" sz="28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3DB6592-46A4-73A0-7D24-D506D192EE1A}"/>
              </a:ext>
            </a:extLst>
          </p:cNvPr>
          <p:cNvSpPr txBox="1"/>
          <p:nvPr/>
        </p:nvSpPr>
        <p:spPr>
          <a:xfrm>
            <a:off x="1154869" y="2383979"/>
            <a:ext cx="9882261" cy="37856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lvl="0" indent="-342900" algn="just">
              <a:buFont typeface="Symbol" panose="05050102010706020507" pitchFamily="18" charset="2"/>
              <a:buChar char=""/>
            </a:pPr>
            <a:r>
              <a:rPr lang="ru-RU" sz="2000" dirty="0">
                <a:solidFill>
                  <a:srgbClr val="00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3-6 месяцев – ребенок пробует артикуляционный аппарат в действии и произносит много звуков</a:t>
            </a:r>
            <a:endParaRPr lang="ru-RU" sz="20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buFont typeface="Symbol" panose="05050102010706020507" pitchFamily="18" charset="2"/>
              <a:buChar char=""/>
            </a:pPr>
            <a:r>
              <a:rPr lang="ru-RU" sz="2000" dirty="0">
                <a:solidFill>
                  <a:srgbClr val="00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1 год – первые слова «мама», «дай», при хорошей норме развития до десяти слов.</a:t>
            </a:r>
            <a:endParaRPr lang="ru-RU" sz="20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buFont typeface="Symbol" panose="05050102010706020507" pitchFamily="18" charset="2"/>
              <a:buChar char=""/>
            </a:pPr>
            <a:r>
              <a:rPr lang="ru-RU" sz="2000" dirty="0">
                <a:solidFill>
                  <a:srgbClr val="00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2 года – построение простой фразы из 3-4 слов</a:t>
            </a:r>
            <a:endParaRPr lang="ru-RU" sz="20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buFont typeface="Symbol" panose="05050102010706020507" pitchFamily="18" charset="2"/>
              <a:buChar char=""/>
            </a:pPr>
            <a:r>
              <a:rPr lang="ru-RU" sz="2000" dirty="0">
                <a:solidFill>
                  <a:srgbClr val="00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3 года – распространенная фраза, ребенок много и хорошо говорит, читает стихи наизусть</a:t>
            </a:r>
            <a:endParaRPr lang="ru-RU" sz="20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buFont typeface="Symbol" panose="05050102010706020507" pitchFamily="18" charset="2"/>
              <a:buChar char=""/>
            </a:pPr>
            <a:r>
              <a:rPr lang="ru-RU" sz="2000" dirty="0">
                <a:solidFill>
                  <a:srgbClr val="00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4 года – фраза строится с учетом грамматики, с использованием всех частей речи.</a:t>
            </a:r>
            <a:endParaRPr lang="ru-RU" sz="20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buFont typeface="Symbol" panose="05050102010706020507" pitchFamily="18" charset="2"/>
              <a:buChar char=""/>
            </a:pPr>
            <a:r>
              <a:rPr lang="ru-RU" sz="2000" dirty="0">
                <a:solidFill>
                  <a:srgbClr val="00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4-5 лет – речь приобретает форму короткого рассказа. Начало формирования фонематического слуха</a:t>
            </a:r>
            <a:endParaRPr lang="ru-RU" sz="20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buFont typeface="Symbol" panose="05050102010706020507" pitchFamily="18" charset="2"/>
              <a:buChar char=""/>
            </a:pPr>
            <a:r>
              <a:rPr lang="ru-RU" sz="2000" dirty="0">
                <a:solidFill>
                  <a:srgbClr val="00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5 лет – речь сформирована, можно сказать, что это речь взрослого человека. Ребенок произносит все звуки</a:t>
            </a:r>
            <a:endParaRPr lang="ru-RU" sz="20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ru-RU" sz="2000" dirty="0">
                <a:solidFill>
                  <a:srgbClr val="00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6 лет – хорошо развитая связная речь</a:t>
            </a:r>
            <a:endParaRPr lang="ru-RU" sz="20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" name="Стрелка: вниз 1">
            <a:extLst>
              <a:ext uri="{FF2B5EF4-FFF2-40B4-BE49-F238E27FC236}">
                <a16:creationId xmlns:a16="http://schemas.microsoft.com/office/drawing/2014/main" id="{4B3831D9-1C94-B0A6-E47C-5F372D6D14D5}"/>
              </a:ext>
            </a:extLst>
          </p:cNvPr>
          <p:cNvSpPr/>
          <p:nvPr/>
        </p:nvSpPr>
        <p:spPr>
          <a:xfrm>
            <a:off x="5853683" y="1621109"/>
            <a:ext cx="484632" cy="661126"/>
          </a:xfrm>
          <a:prstGeom prst="downArrow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40362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D385B19F-DE49-E1B4-E9D4-DB27CFDDFC26}"/>
              </a:ext>
            </a:extLst>
          </p:cNvPr>
          <p:cNvSpPr txBox="1"/>
          <p:nvPr/>
        </p:nvSpPr>
        <p:spPr>
          <a:xfrm>
            <a:off x="689316" y="712987"/>
            <a:ext cx="7540283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450215" algn="just">
              <a:spcAft>
                <a:spcPts val="800"/>
              </a:spcAft>
            </a:pPr>
            <a:r>
              <a:rPr lang="ru-RU" sz="2000" dirty="0">
                <a:solidFill>
                  <a:srgbClr val="00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Интенсивное становление речевой активности происходит в раннем возрасте от одного года до трёх лет. В этот период нужно стимулировать его речевую активность, чтобы ребёнок мог самостоятельно пользоваться словами.</a:t>
            </a:r>
            <a:endParaRPr lang="ru-RU" sz="24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870EE5B-9052-07CB-192E-368F43B430B4}"/>
              </a:ext>
            </a:extLst>
          </p:cNvPr>
          <p:cNvSpPr txBox="1"/>
          <p:nvPr/>
        </p:nvSpPr>
        <p:spPr>
          <a:xfrm>
            <a:off x="3545056" y="2560266"/>
            <a:ext cx="7540282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450215" algn="just">
              <a:spcAft>
                <a:spcPts val="800"/>
              </a:spcAft>
            </a:pPr>
            <a:r>
              <a:rPr lang="ru-RU" sz="20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Ребенок в год должен говорить 1-10 слов и знать в пассиве 30-60 слов. Это сведения Фонда данных детской речи РГПУ им. А. И. Герцена, им можно доверять. Если ребенок им не соответствует – это повод для беспокойства.</a:t>
            </a:r>
            <a:endParaRPr lang="ru-RU" sz="24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4F1E8CE-F263-7D91-F21C-A8799B4ADA64}"/>
              </a:ext>
            </a:extLst>
          </p:cNvPr>
          <p:cNvSpPr txBox="1"/>
          <p:nvPr/>
        </p:nvSpPr>
        <p:spPr>
          <a:xfrm>
            <a:off x="689316" y="4407545"/>
            <a:ext cx="7540282" cy="16312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450215" algn="just">
              <a:spcAft>
                <a:spcPts val="600"/>
              </a:spcAft>
            </a:pPr>
            <a:r>
              <a:rPr lang="ru-RU" sz="20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2,6 – это возраст, когда уже можно поставить функциональную задержку речевого развития. В этом возрасте </a:t>
            </a:r>
            <a:r>
              <a:rPr lang="ru-RU" sz="2000" dirty="0" err="1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нормотипичные</a:t>
            </a:r>
            <a:r>
              <a:rPr lang="ru-RU" sz="20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дети говорят длинными, распространенными предложениями. Если этого нет, рекомендуется показать ребенка хорошему логопеду и неврологу.</a:t>
            </a:r>
            <a:endParaRPr lang="ru-RU" sz="24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2062" name="Picture 14">
            <a:extLst>
              <a:ext uri="{FF2B5EF4-FFF2-40B4-BE49-F238E27FC236}">
                <a16:creationId xmlns:a16="http://schemas.microsoft.com/office/drawing/2014/main" id="{1E6F333E-271A-CBE7-1253-E65A72C133E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9598" y="3685704"/>
            <a:ext cx="4265953" cy="26543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4" name="Picture 16">
            <a:extLst>
              <a:ext uri="{FF2B5EF4-FFF2-40B4-BE49-F238E27FC236}">
                <a16:creationId xmlns:a16="http://schemas.microsoft.com/office/drawing/2014/main" id="{5C7B5794-EE4D-79A5-15B9-F734C622DC1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0340" y="1965613"/>
            <a:ext cx="2512745" cy="25127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4134761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DDF863EA-D024-643A-E17E-6CFD56F4BA98}"/>
              </a:ext>
            </a:extLst>
          </p:cNvPr>
          <p:cNvSpPr txBox="1"/>
          <p:nvPr/>
        </p:nvSpPr>
        <p:spPr>
          <a:xfrm>
            <a:off x="722141" y="355047"/>
            <a:ext cx="10747717" cy="22467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450215" algn="just">
              <a:spcAft>
                <a:spcPts val="600"/>
              </a:spcAft>
            </a:pPr>
            <a:r>
              <a:rPr lang="ru-RU" sz="20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Зачастую причиной задержки речевого развития детей являются конфликты и психологические проблемы внутри семьи. На этот факт тоже стоит обратить внимание и, возможно, обратиться к специалисту для решения имеющихся проблем. Вспомним пример из нового фильма «Чебурашка». Сын главной героини совсем не говорит, у нее давний конфликт с ее отцом, из-за которого она прекратила с ним любое общение. Так получилось, что ее ребенок тоже с ней не разговаривал, но с появлением в их жизни пушистого друга конфликт стал исчерпываться и мальчик заговорил рядом с добрым зверьком.</a:t>
            </a:r>
            <a:endParaRPr lang="ru-RU" sz="24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8E3DBB8-FB26-17D1-6AAB-CF8F250EE5A8}"/>
              </a:ext>
            </a:extLst>
          </p:cNvPr>
          <p:cNvSpPr txBox="1"/>
          <p:nvPr/>
        </p:nvSpPr>
        <p:spPr>
          <a:xfrm>
            <a:off x="7090117" y="2960343"/>
            <a:ext cx="4379741" cy="16312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450215" algn="just">
              <a:spcAft>
                <a:spcPts val="600"/>
              </a:spcAft>
            </a:pPr>
            <a:r>
              <a:rPr lang="ru-RU" sz="20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Если же врачи и психологи сочтут, что проблем с развитием ребенка нет, вы можете сами предпринять некоторые меры по стимуляции речи ребенка. Они будут описаны далее.</a:t>
            </a:r>
            <a:endParaRPr lang="ru-RU" sz="24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54366C61-8852-C37E-8358-4F371DDB680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173" t="10436" r="4996" b="14280"/>
          <a:stretch/>
        </p:blipFill>
        <p:spPr bwMode="auto">
          <a:xfrm>
            <a:off x="722141" y="2852622"/>
            <a:ext cx="6145667" cy="3477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Стрелка: вправо 1">
            <a:extLst>
              <a:ext uri="{FF2B5EF4-FFF2-40B4-BE49-F238E27FC236}">
                <a16:creationId xmlns:a16="http://schemas.microsoft.com/office/drawing/2014/main" id="{900DDBD5-478D-D0D9-AD3A-BC76C5AD41C1}"/>
              </a:ext>
            </a:extLst>
          </p:cNvPr>
          <p:cNvSpPr/>
          <p:nvPr/>
        </p:nvSpPr>
        <p:spPr>
          <a:xfrm>
            <a:off x="8337451" y="4950086"/>
            <a:ext cx="1885071" cy="808189"/>
          </a:xfrm>
          <a:prstGeom prst="rightArrow">
            <a:avLst/>
          </a:prstGeom>
          <a:solidFill>
            <a:srgbClr val="CC00CC"/>
          </a:solidFill>
          <a:ln>
            <a:solidFill>
              <a:srgbClr val="CC00CC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82549865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3D43374-D03F-587A-7883-D628043512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33390"/>
            <a:ext cx="10515600" cy="1325563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ru-RU" dirty="0" smtClean="0"/>
              <a:t>Расширение </a:t>
            </a:r>
            <a:r>
              <a:rPr lang="ru-RU" dirty="0"/>
              <a:t>словарного запаса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C5FC1A0-7F96-6345-0EAB-D3E6A031DBCB}"/>
              </a:ext>
            </a:extLst>
          </p:cNvPr>
          <p:cNvSpPr txBox="1"/>
          <p:nvPr/>
        </p:nvSpPr>
        <p:spPr>
          <a:xfrm>
            <a:off x="648286" y="2734860"/>
            <a:ext cx="5447714" cy="25545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450215" algn="just">
              <a:spcAft>
                <a:spcPts val="600"/>
              </a:spcAft>
            </a:pPr>
            <a:r>
              <a:rPr lang="ru-RU" sz="20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Если ребенок говорит лишь несколько слов или не говорит вовсе, чаще показывайте ему что-то новое, четко проговаривая название. На улице, у окошка, дома, в книжках нас окружает много интересного. Не запутывайте малыша, называя слишком много незнакомых слов, и обязательно объясняйте непонятное простыми словами.</a:t>
            </a:r>
            <a:endParaRPr lang="ru-RU" sz="24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100" name="Picture 4">
            <a:extLst>
              <a:ext uri="{FF2B5EF4-FFF2-40B4-BE49-F238E27FC236}">
                <a16:creationId xmlns:a16="http://schemas.microsoft.com/office/drawing/2014/main" id="{80D70760-C7F7-8EA2-435A-6B0B195142F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0966" y="2075319"/>
            <a:ext cx="4502834" cy="41904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0908314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469A5E9-C641-0B2D-CB62-DB53C1193621}"/>
              </a:ext>
            </a:extLst>
          </p:cNvPr>
          <p:cNvSpPr>
            <a:spLocks noGrp="1"/>
          </p:cNvSpPr>
          <p:nvPr>
            <p:ph type="title"/>
          </p:nvPr>
        </p:nvSpPr>
        <p:spPr/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ru-RU" dirty="0" smtClean="0"/>
              <a:t>Зарядка </a:t>
            </a:r>
            <a:r>
              <a:rPr lang="ru-RU" dirty="0"/>
              <a:t>для языка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CB56566-5EDC-8815-8898-C71EF2876CF0}"/>
              </a:ext>
            </a:extLst>
          </p:cNvPr>
          <p:cNvSpPr txBox="1"/>
          <p:nvPr/>
        </p:nvSpPr>
        <p:spPr>
          <a:xfrm>
            <a:off x="5069058" y="2811196"/>
            <a:ext cx="6017455" cy="22467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450215" algn="just">
              <a:spcAft>
                <a:spcPts val="600"/>
              </a:spcAft>
            </a:pPr>
            <a:r>
              <a:rPr lang="ru-RU" sz="20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Каждое занятия логопеды начинают с артикуляционной гимнастики. Почему бы не потренироваться дома? Можно приобрести пособия, а можно придумать небольшие элементарные игры самостоятельно — дуть на кусочек ваты, надувать щеки, слизывать языком невидимое варенье с губ, цокать как лошадка и много другое.</a:t>
            </a:r>
            <a:endParaRPr lang="ru-RU" sz="24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5122" name="Picture 2">
            <a:extLst>
              <a:ext uri="{FF2B5EF4-FFF2-40B4-BE49-F238E27FC236}">
                <a16:creationId xmlns:a16="http://schemas.microsoft.com/office/drawing/2014/main" id="{4DCEB2DB-D7D8-0CC7-498A-4A04472CC6D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90" t="1640" r="2241" b="5324"/>
          <a:stretch/>
        </p:blipFill>
        <p:spPr bwMode="auto">
          <a:xfrm>
            <a:off x="970671" y="2219885"/>
            <a:ext cx="3727938" cy="39971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3979208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0A54122-F326-1109-C2A9-F7A5A4F94B34}"/>
              </a:ext>
            </a:extLst>
          </p:cNvPr>
          <p:cNvSpPr>
            <a:spLocks noGrp="1"/>
          </p:cNvSpPr>
          <p:nvPr>
            <p:ph type="title"/>
          </p:nvPr>
        </p:nvSpPr>
        <p:spPr/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ru-RU" dirty="0" smtClean="0"/>
              <a:t>«Провокация</a:t>
            </a:r>
            <a:r>
              <a:rPr lang="ru-RU" dirty="0"/>
              <a:t>»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A6FDDFD-980C-D56F-C879-CAE9370A671D}"/>
              </a:ext>
            </a:extLst>
          </p:cNvPr>
          <p:cNvSpPr txBox="1"/>
          <p:nvPr/>
        </p:nvSpPr>
        <p:spPr>
          <a:xfrm>
            <a:off x="838200" y="2228741"/>
            <a:ext cx="6098344" cy="40934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450215" algn="just">
              <a:spcAft>
                <a:spcPts val="600"/>
              </a:spcAft>
            </a:pPr>
            <a:r>
              <a:rPr lang="ru-RU" sz="20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Этим приёмом помогаем ребёнку освоить ситуативную речь. Этот приём состоит в том, что мы не спешим проявить свою понятливость, а временно становимся «глухими», непонимающими. Например, если ребёнок показывает на полку, где стоят игрушки и просительно смотрит, а мы понимаем, что ему нужно и даём ему… не ту игрушку. Первой реакцией ребёнка будет возмущение нашей непонятливостью, но это будет и первым мотивом, стимулирующим ребёнка назвать нужную ему игрушку. В подобных ситуациях ребёнок хорошо активизирует свои речевые возможности, чувствуя себя намного сообразительнее взрослого.</a:t>
            </a:r>
            <a:endParaRPr lang="ru-RU" sz="24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6146" name="Picture 2">
            <a:extLst>
              <a:ext uri="{FF2B5EF4-FFF2-40B4-BE49-F238E27FC236}">
                <a16:creationId xmlns:a16="http://schemas.microsoft.com/office/drawing/2014/main" id="{9EA701A7-9EC4-8692-E1B5-4CA327B5381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521" r="15732"/>
          <a:stretch/>
        </p:blipFill>
        <p:spPr bwMode="auto">
          <a:xfrm>
            <a:off x="7139351" y="2089852"/>
            <a:ext cx="4418898" cy="40645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8176855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101</TotalTime>
  <Words>1073</Words>
  <Application>Microsoft Office PowerPoint</Application>
  <PresentationFormat>Широкоэкранный</PresentationFormat>
  <Paragraphs>41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4" baseType="lpstr">
      <vt:lpstr>Arial</vt:lpstr>
      <vt:lpstr>Calibri</vt:lpstr>
      <vt:lpstr>Calibri Light</vt:lpstr>
      <vt:lpstr>Symbol</vt:lpstr>
      <vt:lpstr>Times New Roman</vt:lpstr>
      <vt:lpstr>Wingdings</vt:lpstr>
      <vt:lpstr>Тема Office</vt:lpstr>
      <vt:lpstr>Приёмы стимуляций речевой активности у неговорящих детей</vt:lpstr>
      <vt:lpstr>Рассматриваемые вопросы</vt:lpstr>
      <vt:lpstr>Презентация PowerPoint</vt:lpstr>
      <vt:lpstr>Презентация PowerPoint</vt:lpstr>
      <vt:lpstr>Презентация PowerPoint</vt:lpstr>
      <vt:lpstr>Презентация PowerPoint</vt:lpstr>
      <vt:lpstr>Расширение словарного запаса</vt:lpstr>
      <vt:lpstr>Зарядка для языка</vt:lpstr>
      <vt:lpstr>«Провокация»</vt:lpstr>
      <vt:lpstr>Распространение</vt:lpstr>
      <vt:lpstr>  Использование малых форм фольклора</vt:lpstr>
      <vt:lpstr>Звукоподражание</vt:lpstr>
      <vt:lpstr>Выбор</vt:lpstr>
      <vt:lpstr>Чтение</vt:lpstr>
      <vt:lpstr>Пение</vt:lpstr>
      <vt:lpstr>Песочная терапия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Приём стимуляций речевой активности у неговорящих детей</dc:title>
  <dc:creator>Мария</dc:creator>
  <cp:lastModifiedBy>HOME</cp:lastModifiedBy>
  <cp:revision>20</cp:revision>
  <dcterms:created xsi:type="dcterms:W3CDTF">2023-02-27T09:24:53Z</dcterms:created>
  <dcterms:modified xsi:type="dcterms:W3CDTF">2023-03-13T08:21:06Z</dcterms:modified>
</cp:coreProperties>
</file>